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73" r:id="rId18"/>
    <p:sldId id="269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5" d="100"/>
          <a:sy n="55" d="100"/>
        </p:scale>
        <p:origin x="61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2/23/2016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2/23/2016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2/23/2016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2/23/2016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2/23/2016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2/23/2016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2/23/2016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2/23/2016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2/23/2016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2/23/2016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Chemické rovnice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Příklady k vyčíslení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0019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    </a:t>
            </a:r>
            <a:r>
              <a:rPr lang="cs-CZ" b="1" dirty="0" smtClean="0"/>
              <a:t>KClO</a:t>
            </a:r>
            <a:r>
              <a:rPr lang="cs-CZ" b="1" baseline="-25000" dirty="0" smtClean="0"/>
              <a:t>3   </a:t>
            </a:r>
            <a:r>
              <a:rPr lang="cs-CZ" b="1" dirty="0" smtClean="0">
                <a:sym typeface="Wingdings" panose="05000000000000000000" pitchFamily="2" charset="2"/>
              </a:rPr>
              <a:t>   KClO</a:t>
            </a:r>
            <a:r>
              <a:rPr lang="cs-CZ" b="1" baseline="-25000" dirty="0" smtClean="0">
                <a:sym typeface="Wingdings" panose="05000000000000000000" pitchFamily="2" charset="2"/>
              </a:rPr>
              <a:t>4</a:t>
            </a:r>
            <a:r>
              <a:rPr lang="cs-CZ" b="1" dirty="0" smtClean="0">
                <a:sym typeface="Wingdings" panose="05000000000000000000" pitchFamily="2" charset="2"/>
              </a:rPr>
              <a:t>   +   </a:t>
            </a:r>
            <a:r>
              <a:rPr lang="cs-CZ" b="1" dirty="0" err="1" smtClean="0">
                <a:sym typeface="Wingdings" panose="05000000000000000000" pitchFamily="2" charset="2"/>
              </a:rPr>
              <a:t>KCl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3514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  </a:t>
            </a:r>
            <a:r>
              <a:rPr lang="cs-CZ" b="1" dirty="0" err="1" smtClean="0"/>
              <a:t>Fe</a:t>
            </a:r>
            <a:r>
              <a:rPr lang="cs-CZ" b="1" dirty="0" smtClean="0"/>
              <a:t>(OH)</a:t>
            </a:r>
            <a:r>
              <a:rPr lang="cs-CZ" b="1" baseline="-25000" dirty="0" smtClean="0"/>
              <a:t>3</a:t>
            </a:r>
            <a:r>
              <a:rPr lang="cs-CZ" b="1" dirty="0" smtClean="0"/>
              <a:t> </a:t>
            </a:r>
            <a:r>
              <a:rPr lang="cs-CZ" b="1" dirty="0"/>
              <a:t>+ </a:t>
            </a:r>
            <a:r>
              <a:rPr lang="cs-CZ" b="1" dirty="0" err="1"/>
              <a:t>HCl</a:t>
            </a:r>
            <a:r>
              <a:rPr lang="cs-CZ" b="1" dirty="0"/>
              <a:t> → FeCl</a:t>
            </a:r>
            <a:r>
              <a:rPr lang="cs-CZ" b="1" baseline="-25000" dirty="0"/>
              <a:t>3</a:t>
            </a:r>
            <a:r>
              <a:rPr lang="cs-CZ" b="1" dirty="0"/>
              <a:t> + H</a:t>
            </a:r>
            <a:r>
              <a:rPr lang="cs-CZ" b="1" baseline="-25000" dirty="0"/>
              <a:t>2</a:t>
            </a:r>
            <a:r>
              <a:rPr lang="cs-CZ" b="1" dirty="0"/>
              <a:t>O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6600" dirty="0" smtClean="0">
                <a:solidFill>
                  <a:srgbClr val="FFFF00"/>
                </a:solidFill>
              </a:rPr>
              <a:t>DÚ</a:t>
            </a:r>
            <a:endParaRPr lang="cs-CZ" sz="6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0238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548362" cy="1400530"/>
          </a:xfrm>
        </p:spPr>
        <p:txBody>
          <a:bodyPr/>
          <a:lstStyle/>
          <a:p>
            <a:r>
              <a:rPr lang="cs-CZ" b="1" dirty="0"/>
              <a:t>Ca(OH)</a:t>
            </a:r>
            <a:r>
              <a:rPr lang="cs-CZ" b="1" baseline="-25000" dirty="0"/>
              <a:t>2</a:t>
            </a:r>
            <a:r>
              <a:rPr lang="cs-CZ" b="1" dirty="0"/>
              <a:t> + H</a:t>
            </a:r>
            <a:r>
              <a:rPr lang="cs-CZ" b="1" baseline="-25000" dirty="0"/>
              <a:t>3</a:t>
            </a:r>
            <a:r>
              <a:rPr lang="cs-CZ" b="1" dirty="0"/>
              <a:t>PO</a:t>
            </a:r>
            <a:r>
              <a:rPr lang="cs-CZ" b="1" baseline="-25000" dirty="0"/>
              <a:t>4</a:t>
            </a:r>
            <a:r>
              <a:rPr lang="cs-CZ" b="1" dirty="0"/>
              <a:t> → Ca</a:t>
            </a:r>
            <a:r>
              <a:rPr lang="cs-CZ" b="1" baseline="-25000" dirty="0"/>
              <a:t>3</a:t>
            </a:r>
            <a:r>
              <a:rPr lang="cs-CZ" b="1" dirty="0"/>
              <a:t>(PO</a:t>
            </a:r>
            <a:r>
              <a:rPr lang="cs-CZ" b="1" baseline="-25000" dirty="0"/>
              <a:t>4</a:t>
            </a:r>
            <a:r>
              <a:rPr lang="cs-CZ" b="1" dirty="0"/>
              <a:t>)</a:t>
            </a:r>
            <a:r>
              <a:rPr lang="cs-CZ" b="1" baseline="-25000" dirty="0"/>
              <a:t>2</a:t>
            </a:r>
            <a:r>
              <a:rPr lang="cs-CZ" b="1" dirty="0"/>
              <a:t> + H</a:t>
            </a:r>
            <a:r>
              <a:rPr lang="cs-CZ" b="1" baseline="-25000" dirty="0"/>
              <a:t>2</a:t>
            </a:r>
            <a:r>
              <a:rPr lang="cs-CZ" b="1" dirty="0"/>
              <a:t>O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6600" dirty="0">
                <a:solidFill>
                  <a:srgbClr val="FFFF00"/>
                </a:solidFill>
              </a:rPr>
              <a:t>DÚ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7460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K + H</a:t>
            </a:r>
            <a:r>
              <a:rPr lang="cs-CZ" b="1" baseline="-25000" dirty="0"/>
              <a:t>2</a:t>
            </a:r>
            <a:r>
              <a:rPr lang="cs-CZ" b="1" dirty="0"/>
              <a:t>SO</a:t>
            </a:r>
            <a:r>
              <a:rPr lang="cs-CZ" b="1" baseline="-25000" dirty="0"/>
              <a:t>4</a:t>
            </a:r>
            <a:r>
              <a:rPr lang="cs-CZ" b="1" dirty="0"/>
              <a:t> → K</a:t>
            </a:r>
            <a:r>
              <a:rPr lang="cs-CZ" b="1" baseline="-25000" dirty="0"/>
              <a:t>2</a:t>
            </a:r>
            <a:r>
              <a:rPr lang="cs-CZ" b="1" dirty="0"/>
              <a:t>SO</a:t>
            </a:r>
            <a:r>
              <a:rPr lang="cs-CZ" b="1" baseline="-25000" dirty="0"/>
              <a:t>4</a:t>
            </a:r>
            <a:r>
              <a:rPr lang="cs-CZ" b="1" dirty="0"/>
              <a:t> + H</a:t>
            </a:r>
            <a:r>
              <a:rPr lang="cs-CZ" b="1" baseline="-25000" dirty="0"/>
              <a:t>2</a:t>
            </a:r>
            <a:r>
              <a:rPr lang="cs-CZ" b="1" dirty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4273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AgNO</a:t>
            </a:r>
            <a:r>
              <a:rPr lang="cs-CZ" b="1" baseline="-25000" dirty="0"/>
              <a:t>3</a:t>
            </a:r>
            <a:r>
              <a:rPr lang="cs-CZ" b="1" dirty="0"/>
              <a:t> + </a:t>
            </a:r>
            <a:r>
              <a:rPr lang="cs-CZ" b="1" dirty="0" err="1"/>
              <a:t>Pb</a:t>
            </a:r>
            <a:r>
              <a:rPr lang="cs-CZ" b="1" dirty="0"/>
              <a:t> → </a:t>
            </a:r>
            <a:r>
              <a:rPr lang="cs-CZ" b="1" dirty="0" err="1"/>
              <a:t>Pb</a:t>
            </a:r>
            <a:r>
              <a:rPr lang="cs-CZ" b="1" dirty="0"/>
              <a:t>(NO</a:t>
            </a:r>
            <a:r>
              <a:rPr lang="cs-CZ" b="1" baseline="-25000" dirty="0"/>
              <a:t>3</a:t>
            </a:r>
            <a:r>
              <a:rPr lang="cs-CZ" b="1" dirty="0"/>
              <a:t>)</a:t>
            </a:r>
            <a:r>
              <a:rPr lang="cs-CZ" b="1" baseline="-25000" dirty="0"/>
              <a:t>2</a:t>
            </a:r>
            <a:r>
              <a:rPr lang="cs-CZ" b="1" dirty="0"/>
              <a:t> + </a:t>
            </a:r>
            <a:r>
              <a:rPr lang="cs-CZ" b="1" dirty="0" err="1"/>
              <a:t>Ag</a:t>
            </a:r>
            <a:r>
              <a:rPr lang="cs-CZ" b="1" dirty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8984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/>
              <a:t>Fe</a:t>
            </a:r>
            <a:r>
              <a:rPr lang="cs-CZ" b="1" dirty="0"/>
              <a:t>(NO</a:t>
            </a:r>
            <a:r>
              <a:rPr lang="cs-CZ" b="1" baseline="-25000" dirty="0"/>
              <a:t>2</a:t>
            </a:r>
            <a:r>
              <a:rPr lang="cs-CZ" b="1" dirty="0"/>
              <a:t>)</a:t>
            </a:r>
            <a:r>
              <a:rPr lang="cs-CZ" b="1" baseline="-25000" dirty="0"/>
              <a:t>2</a:t>
            </a:r>
            <a:r>
              <a:rPr lang="cs-CZ" b="1" dirty="0"/>
              <a:t> + Na → NaNO</a:t>
            </a:r>
            <a:r>
              <a:rPr lang="cs-CZ" b="1" baseline="-25000" dirty="0"/>
              <a:t>2</a:t>
            </a:r>
            <a:r>
              <a:rPr lang="cs-CZ" b="1" dirty="0"/>
              <a:t> + </a:t>
            </a:r>
            <a:r>
              <a:rPr lang="cs-CZ" b="1" dirty="0" err="1"/>
              <a:t>Fe</a:t>
            </a:r>
            <a:r>
              <a:rPr lang="cs-CZ" b="1" dirty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9343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H</a:t>
            </a:r>
            <a:r>
              <a:rPr lang="cs-CZ" b="1" baseline="-25000" dirty="0"/>
              <a:t>2</a:t>
            </a:r>
            <a:r>
              <a:rPr lang="cs-CZ" b="1" dirty="0"/>
              <a:t>SiO</a:t>
            </a:r>
            <a:r>
              <a:rPr lang="cs-CZ" b="1" baseline="-25000" dirty="0"/>
              <a:t>3</a:t>
            </a:r>
            <a:r>
              <a:rPr lang="cs-CZ" b="1" dirty="0"/>
              <a:t> + </a:t>
            </a:r>
            <a:r>
              <a:rPr lang="cs-CZ" b="1" dirty="0" err="1"/>
              <a:t>Zn</a:t>
            </a:r>
            <a:r>
              <a:rPr lang="cs-CZ" b="1" dirty="0"/>
              <a:t> → ZnSiO</a:t>
            </a:r>
            <a:r>
              <a:rPr lang="cs-CZ" b="1" baseline="-25000" dirty="0"/>
              <a:t>3</a:t>
            </a:r>
            <a:r>
              <a:rPr lang="cs-CZ" b="1" dirty="0"/>
              <a:t> + H</a:t>
            </a:r>
            <a:r>
              <a:rPr lang="cs-CZ" b="1" baseline="-25000" dirty="0"/>
              <a:t>2</a:t>
            </a:r>
            <a:r>
              <a:rPr lang="cs-CZ" b="1" dirty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1717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CO</a:t>
            </a:r>
            <a:r>
              <a:rPr lang="cs-CZ" b="1" baseline="-25000" dirty="0"/>
              <a:t>2</a:t>
            </a:r>
            <a:r>
              <a:rPr lang="cs-CZ" b="1" dirty="0"/>
              <a:t> + H</a:t>
            </a:r>
            <a:r>
              <a:rPr lang="cs-CZ" b="1" baseline="-25000" dirty="0"/>
              <a:t>2</a:t>
            </a:r>
            <a:r>
              <a:rPr lang="cs-CZ" b="1" dirty="0"/>
              <a:t>O → H</a:t>
            </a:r>
            <a:r>
              <a:rPr lang="cs-CZ" b="1" baseline="-25000" dirty="0"/>
              <a:t>2</a:t>
            </a:r>
            <a:r>
              <a:rPr lang="cs-CZ" b="1" dirty="0"/>
              <a:t>CO</a:t>
            </a:r>
            <a:r>
              <a:rPr lang="cs-CZ" b="1" baseline="-25000" dirty="0"/>
              <a:t>3</a:t>
            </a:r>
            <a:r>
              <a:rPr lang="cs-CZ" b="1" dirty="0"/>
              <a:t> 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0037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Al(MnO</a:t>
            </a:r>
            <a:r>
              <a:rPr lang="cs-CZ" b="1" baseline="-25000" dirty="0"/>
              <a:t>4</a:t>
            </a:r>
            <a:r>
              <a:rPr lang="cs-CZ" b="1" dirty="0"/>
              <a:t>)</a:t>
            </a:r>
            <a:r>
              <a:rPr lang="cs-CZ" b="1" baseline="-25000" dirty="0"/>
              <a:t>3</a:t>
            </a:r>
            <a:r>
              <a:rPr lang="cs-CZ" b="1" dirty="0"/>
              <a:t> + K → KMnO</a:t>
            </a:r>
            <a:r>
              <a:rPr lang="cs-CZ" b="1" baseline="-25000" dirty="0"/>
              <a:t>4</a:t>
            </a:r>
            <a:r>
              <a:rPr lang="cs-CZ" b="1" dirty="0"/>
              <a:t> + Al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3163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10377055" cy="6248399"/>
          </a:xfrm>
        </p:spPr>
        <p:txBody>
          <a:bodyPr/>
          <a:lstStyle/>
          <a:p>
            <a:r>
              <a:rPr lang="cs-CZ" b="1" dirty="0"/>
              <a:t>Mg + H</a:t>
            </a:r>
            <a:r>
              <a:rPr lang="cs-CZ" b="1" baseline="-25000" dirty="0"/>
              <a:t>2</a:t>
            </a:r>
            <a:r>
              <a:rPr lang="cs-CZ" b="1" dirty="0"/>
              <a:t>O → Mg(OH)</a:t>
            </a:r>
            <a:r>
              <a:rPr lang="cs-CZ" b="1" baseline="-25000" dirty="0"/>
              <a:t>2</a:t>
            </a:r>
            <a:r>
              <a:rPr lang="cs-CZ" b="1" dirty="0"/>
              <a:t> + </a:t>
            </a:r>
            <a:r>
              <a:rPr lang="cs-CZ" b="1" dirty="0" smtClean="0"/>
              <a:t>H</a:t>
            </a:r>
            <a:r>
              <a:rPr lang="cs-CZ" b="1" baseline="-25000" dirty="0" smtClean="0"/>
              <a:t>2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 </a:t>
            </a:r>
            <a:r>
              <a:rPr lang="cs-CZ" dirty="0"/>
              <a:t/>
            </a:r>
            <a:br>
              <a:rPr lang="cs-CZ" dirty="0"/>
            </a:br>
            <a:r>
              <a:rPr lang="cs-CZ" b="1" dirty="0" err="1"/>
              <a:t>Pb</a:t>
            </a:r>
            <a:r>
              <a:rPr lang="cs-CZ" b="1" dirty="0"/>
              <a:t> + H</a:t>
            </a:r>
            <a:r>
              <a:rPr lang="cs-CZ" b="1" baseline="-25000" dirty="0"/>
              <a:t>2</a:t>
            </a:r>
            <a:r>
              <a:rPr lang="cs-CZ" b="1" dirty="0"/>
              <a:t>O → </a:t>
            </a:r>
            <a:r>
              <a:rPr lang="cs-CZ" b="1" dirty="0" err="1"/>
              <a:t>PbO</a:t>
            </a:r>
            <a:r>
              <a:rPr lang="cs-CZ" b="1" dirty="0"/>
              <a:t> + </a:t>
            </a:r>
            <a:r>
              <a:rPr lang="cs-CZ" b="1" dirty="0" smtClean="0"/>
              <a:t>H</a:t>
            </a:r>
            <a:r>
              <a:rPr lang="cs-CZ" b="1" baseline="-25000" dirty="0" smtClean="0"/>
              <a:t>2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 </a:t>
            </a:r>
            <a:r>
              <a:rPr lang="cs-CZ" dirty="0"/>
              <a:t/>
            </a:r>
            <a:br>
              <a:rPr lang="cs-CZ" dirty="0"/>
            </a:br>
            <a:r>
              <a:rPr lang="cs-CZ" b="1" dirty="0"/>
              <a:t>Al + H</a:t>
            </a:r>
            <a:r>
              <a:rPr lang="cs-CZ" b="1" baseline="-25000" dirty="0"/>
              <a:t>2</a:t>
            </a:r>
            <a:r>
              <a:rPr lang="cs-CZ" b="1" dirty="0"/>
              <a:t>O → Al</a:t>
            </a:r>
            <a:r>
              <a:rPr lang="cs-CZ" b="1" baseline="-25000" dirty="0"/>
              <a:t>2</a:t>
            </a:r>
            <a:r>
              <a:rPr lang="cs-CZ" b="1" dirty="0"/>
              <a:t>O</a:t>
            </a:r>
            <a:r>
              <a:rPr lang="cs-CZ" b="1" baseline="-25000" dirty="0"/>
              <a:t>3</a:t>
            </a:r>
            <a:r>
              <a:rPr lang="cs-CZ" b="1" dirty="0"/>
              <a:t> + </a:t>
            </a:r>
            <a:r>
              <a:rPr lang="cs-CZ" b="1" dirty="0" smtClean="0"/>
              <a:t>H</a:t>
            </a:r>
            <a:r>
              <a:rPr lang="cs-CZ" b="1" baseline="-25000" dirty="0" smtClean="0"/>
              <a:t>2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 </a:t>
            </a:r>
            <a:r>
              <a:rPr lang="cs-CZ" dirty="0"/>
              <a:t/>
            </a:r>
            <a:br>
              <a:rPr lang="cs-CZ" dirty="0"/>
            </a:br>
            <a:r>
              <a:rPr lang="cs-CZ" b="1" dirty="0"/>
              <a:t>CuSO</a:t>
            </a:r>
            <a:r>
              <a:rPr lang="cs-CZ" b="1" baseline="-25000" dirty="0"/>
              <a:t>4</a:t>
            </a:r>
            <a:r>
              <a:rPr lang="cs-CZ" b="1" dirty="0"/>
              <a:t> + Al → Al</a:t>
            </a:r>
            <a:r>
              <a:rPr lang="cs-CZ" b="1" baseline="-25000" dirty="0"/>
              <a:t>2</a:t>
            </a:r>
            <a:r>
              <a:rPr lang="cs-CZ" b="1" dirty="0"/>
              <a:t>(SO</a:t>
            </a:r>
            <a:r>
              <a:rPr lang="cs-CZ" b="1" baseline="-25000" dirty="0"/>
              <a:t>4</a:t>
            </a:r>
            <a:r>
              <a:rPr lang="cs-CZ" b="1" dirty="0"/>
              <a:t>)</a:t>
            </a:r>
            <a:r>
              <a:rPr lang="cs-CZ" b="1" baseline="-25000" dirty="0"/>
              <a:t>3</a:t>
            </a:r>
            <a:r>
              <a:rPr lang="cs-CZ" b="1" dirty="0"/>
              <a:t> + </a:t>
            </a:r>
            <a:r>
              <a:rPr lang="cs-CZ" b="1" dirty="0" err="1"/>
              <a:t>Cu</a:t>
            </a:r>
            <a:r>
              <a:rPr lang="cs-CZ" b="1" dirty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85058" y="5890627"/>
            <a:ext cx="8946541" cy="4195481"/>
          </a:xfr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38558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     Na   +   Cl</a:t>
            </a:r>
            <a:r>
              <a:rPr lang="cs-CZ" b="1" baseline="-25000" dirty="0" smtClean="0"/>
              <a:t>2   </a:t>
            </a:r>
            <a:r>
              <a:rPr lang="cs-CZ" b="1" dirty="0" smtClean="0">
                <a:sym typeface="Wingdings" panose="05000000000000000000" pitchFamily="2" charset="2"/>
              </a:rPr>
              <a:t>   </a:t>
            </a:r>
            <a:r>
              <a:rPr lang="cs-CZ" b="1" dirty="0" err="1" smtClean="0">
                <a:sym typeface="Wingdings" panose="05000000000000000000" pitchFamily="2" charset="2"/>
              </a:rPr>
              <a:t>NaCl</a:t>
            </a:r>
            <a:endParaRPr lang="cs-CZ" b="1" baseline="-25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2066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" y="0"/>
            <a:ext cx="10050834" cy="1853248"/>
          </a:xfrm>
        </p:spPr>
        <p:txBody>
          <a:bodyPr/>
          <a:lstStyle/>
          <a:p>
            <a:r>
              <a:rPr lang="cs-CZ" b="1" dirty="0" err="1"/>
              <a:t>NaOH</a:t>
            </a:r>
            <a:r>
              <a:rPr lang="cs-CZ" b="1" dirty="0"/>
              <a:t> + </a:t>
            </a:r>
            <a:r>
              <a:rPr lang="cs-CZ" b="1" dirty="0" err="1"/>
              <a:t>HCl</a:t>
            </a:r>
            <a:r>
              <a:rPr lang="cs-CZ" b="1" dirty="0"/>
              <a:t> → </a:t>
            </a:r>
            <a:r>
              <a:rPr lang="cs-CZ" b="1" dirty="0" err="1"/>
              <a:t>NaCl</a:t>
            </a:r>
            <a:r>
              <a:rPr lang="cs-CZ" b="1" dirty="0"/>
              <a:t> + </a:t>
            </a:r>
            <a:r>
              <a:rPr lang="cs-CZ" b="1" dirty="0" smtClean="0"/>
              <a:t>H</a:t>
            </a:r>
            <a:r>
              <a:rPr lang="cs-CZ" b="1" baseline="-25000" dirty="0" smtClean="0"/>
              <a:t>2</a:t>
            </a:r>
            <a:r>
              <a:rPr lang="cs-CZ" b="1" dirty="0" smtClean="0"/>
              <a:t>O</a:t>
            </a:r>
            <a:br>
              <a:rPr lang="cs-CZ" b="1" dirty="0" smtClean="0"/>
            </a:br>
            <a:r>
              <a:rPr lang="cs-CZ" b="1" dirty="0" smtClean="0"/>
              <a:t> </a:t>
            </a:r>
            <a:r>
              <a:rPr lang="cs-CZ" dirty="0"/>
              <a:t/>
            </a:r>
            <a:br>
              <a:rPr lang="cs-CZ" dirty="0"/>
            </a:br>
            <a:r>
              <a:rPr lang="cs-CZ" b="1" dirty="0"/>
              <a:t>H</a:t>
            </a:r>
            <a:r>
              <a:rPr lang="cs-CZ" b="1" baseline="-25000" dirty="0"/>
              <a:t>3</a:t>
            </a:r>
            <a:r>
              <a:rPr lang="cs-CZ" b="1" dirty="0"/>
              <a:t>PO</a:t>
            </a:r>
            <a:r>
              <a:rPr lang="cs-CZ" b="1" baseline="-25000" dirty="0"/>
              <a:t>4</a:t>
            </a:r>
            <a:r>
              <a:rPr lang="cs-CZ" b="1" dirty="0"/>
              <a:t> + KOH → K</a:t>
            </a:r>
            <a:r>
              <a:rPr lang="cs-CZ" b="1" baseline="-25000" dirty="0"/>
              <a:t>3</a:t>
            </a:r>
            <a:r>
              <a:rPr lang="cs-CZ" b="1" dirty="0"/>
              <a:t>PO</a:t>
            </a:r>
            <a:r>
              <a:rPr lang="cs-CZ" b="1" baseline="-25000" dirty="0"/>
              <a:t>4</a:t>
            </a:r>
            <a:r>
              <a:rPr lang="cs-CZ" b="1" dirty="0"/>
              <a:t> + </a:t>
            </a:r>
            <a:r>
              <a:rPr lang="cs-CZ" b="1" dirty="0" smtClean="0"/>
              <a:t>H</a:t>
            </a:r>
            <a:r>
              <a:rPr lang="cs-CZ" b="1" baseline="-25000" dirty="0" smtClean="0"/>
              <a:t>2</a:t>
            </a:r>
            <a:r>
              <a:rPr lang="cs-CZ" b="1" dirty="0" smtClean="0"/>
              <a:t>O</a:t>
            </a:r>
            <a:br>
              <a:rPr lang="cs-CZ" b="1" dirty="0" smtClean="0"/>
            </a:br>
            <a:r>
              <a:rPr lang="cs-CZ" b="1" dirty="0" smtClean="0"/>
              <a:t> </a:t>
            </a:r>
            <a:r>
              <a:rPr lang="cs-CZ" dirty="0"/>
              <a:t/>
            </a:r>
            <a:br>
              <a:rPr lang="cs-CZ" dirty="0"/>
            </a:br>
            <a:r>
              <a:rPr lang="cs-CZ" b="1" dirty="0"/>
              <a:t>ZnSO</a:t>
            </a:r>
            <a:r>
              <a:rPr lang="cs-CZ" b="1" baseline="-25000" dirty="0"/>
              <a:t>4</a:t>
            </a:r>
            <a:r>
              <a:rPr lang="cs-CZ" b="1" dirty="0"/>
              <a:t> + Na → Na</a:t>
            </a:r>
            <a:r>
              <a:rPr lang="cs-CZ" b="1" baseline="-25000" dirty="0"/>
              <a:t>2</a:t>
            </a:r>
            <a:r>
              <a:rPr lang="cs-CZ" b="1" dirty="0"/>
              <a:t>SO</a:t>
            </a:r>
            <a:r>
              <a:rPr lang="cs-CZ" b="1" baseline="-25000" dirty="0"/>
              <a:t>4</a:t>
            </a:r>
            <a:r>
              <a:rPr lang="cs-CZ" b="1" dirty="0"/>
              <a:t> + </a:t>
            </a:r>
            <a:r>
              <a:rPr lang="cs-CZ" b="1" dirty="0" err="1" smtClean="0"/>
              <a:t>Zn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 </a:t>
            </a:r>
            <a:r>
              <a:rPr lang="cs-CZ" dirty="0"/>
              <a:t/>
            </a:r>
            <a:br>
              <a:rPr lang="cs-CZ" dirty="0"/>
            </a:br>
            <a:r>
              <a:rPr lang="cs-CZ" b="1" dirty="0"/>
              <a:t>Ni</a:t>
            </a:r>
            <a:r>
              <a:rPr lang="cs-CZ" b="1" baseline="-25000" dirty="0"/>
              <a:t>3</a:t>
            </a:r>
            <a:r>
              <a:rPr lang="cs-CZ" b="1" dirty="0"/>
              <a:t>(BO</a:t>
            </a:r>
            <a:r>
              <a:rPr lang="cs-CZ" b="1" baseline="-25000" dirty="0"/>
              <a:t>3</a:t>
            </a:r>
            <a:r>
              <a:rPr lang="cs-CZ" b="1" dirty="0"/>
              <a:t>)</a:t>
            </a:r>
            <a:r>
              <a:rPr lang="cs-CZ" b="1" baseline="-25000" dirty="0"/>
              <a:t>2</a:t>
            </a:r>
            <a:r>
              <a:rPr lang="cs-CZ" b="1" dirty="0"/>
              <a:t> + Mg → Mg</a:t>
            </a:r>
            <a:r>
              <a:rPr lang="cs-CZ" b="1" baseline="-25000" dirty="0"/>
              <a:t>3</a:t>
            </a:r>
            <a:r>
              <a:rPr lang="cs-CZ" b="1" dirty="0"/>
              <a:t>(BO</a:t>
            </a:r>
            <a:r>
              <a:rPr lang="cs-CZ" b="1" baseline="-25000" dirty="0"/>
              <a:t>3</a:t>
            </a:r>
            <a:r>
              <a:rPr lang="cs-CZ" b="1" dirty="0"/>
              <a:t>)</a:t>
            </a:r>
            <a:r>
              <a:rPr lang="cs-CZ" b="1" baseline="-25000" dirty="0"/>
              <a:t>2</a:t>
            </a:r>
            <a:r>
              <a:rPr lang="cs-CZ" b="1" dirty="0"/>
              <a:t> + Ni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94658" y="6292409"/>
            <a:ext cx="8946541" cy="4195481"/>
          </a:xfr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60287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9712" y="203336"/>
            <a:ext cx="11269779" cy="1400530"/>
          </a:xfrm>
        </p:spPr>
        <p:txBody>
          <a:bodyPr/>
          <a:lstStyle/>
          <a:p>
            <a:r>
              <a:rPr lang="cs-CZ" b="1" dirty="0"/>
              <a:t>Zn</a:t>
            </a:r>
            <a:r>
              <a:rPr lang="cs-CZ" b="1" baseline="-25000" dirty="0"/>
              <a:t>3</a:t>
            </a:r>
            <a:r>
              <a:rPr lang="cs-CZ" b="1" dirty="0"/>
              <a:t>(PO</a:t>
            </a:r>
            <a:r>
              <a:rPr lang="cs-CZ" b="1" baseline="-25000" dirty="0"/>
              <a:t>4</a:t>
            </a:r>
            <a:r>
              <a:rPr lang="cs-CZ" b="1" dirty="0"/>
              <a:t>)</a:t>
            </a:r>
            <a:r>
              <a:rPr lang="cs-CZ" b="1" baseline="-25000" dirty="0"/>
              <a:t>2</a:t>
            </a:r>
            <a:r>
              <a:rPr lang="cs-CZ" b="1" dirty="0"/>
              <a:t> + </a:t>
            </a:r>
            <a:r>
              <a:rPr lang="cs-CZ" b="1" dirty="0" err="1"/>
              <a:t>Li</a:t>
            </a:r>
            <a:r>
              <a:rPr lang="cs-CZ" b="1" dirty="0"/>
              <a:t> → Li</a:t>
            </a:r>
            <a:r>
              <a:rPr lang="cs-CZ" b="1" baseline="-25000" dirty="0"/>
              <a:t>3</a:t>
            </a:r>
            <a:r>
              <a:rPr lang="cs-CZ" b="1" dirty="0"/>
              <a:t>PO</a:t>
            </a:r>
            <a:r>
              <a:rPr lang="cs-CZ" b="1" baseline="-25000" dirty="0"/>
              <a:t>4</a:t>
            </a:r>
            <a:r>
              <a:rPr lang="cs-CZ" b="1" dirty="0"/>
              <a:t> + </a:t>
            </a:r>
            <a:r>
              <a:rPr lang="cs-CZ" b="1" dirty="0" err="1"/>
              <a:t>Zn</a:t>
            </a:r>
            <a:r>
              <a:rPr lang="cs-CZ" b="1" dirty="0"/>
              <a:t> 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b="1" dirty="0"/>
              <a:t>H</a:t>
            </a:r>
            <a:r>
              <a:rPr lang="cs-CZ" b="1" baseline="-25000" dirty="0"/>
              <a:t>2</a:t>
            </a:r>
            <a:r>
              <a:rPr lang="cs-CZ" b="1" dirty="0"/>
              <a:t>SO</a:t>
            </a:r>
            <a:r>
              <a:rPr lang="cs-CZ" b="1" baseline="-25000" dirty="0"/>
              <a:t>4</a:t>
            </a:r>
            <a:r>
              <a:rPr lang="cs-CZ" b="1" dirty="0"/>
              <a:t> + KOH → K</a:t>
            </a:r>
            <a:r>
              <a:rPr lang="cs-CZ" b="1" baseline="-25000" dirty="0"/>
              <a:t>2</a:t>
            </a:r>
            <a:r>
              <a:rPr lang="cs-CZ" b="1" dirty="0"/>
              <a:t>SO</a:t>
            </a:r>
            <a:r>
              <a:rPr lang="cs-CZ" b="1" baseline="-25000" dirty="0"/>
              <a:t>4</a:t>
            </a:r>
            <a:r>
              <a:rPr lang="cs-CZ" b="1" dirty="0"/>
              <a:t> + </a:t>
            </a:r>
            <a:r>
              <a:rPr lang="cs-CZ" b="1" dirty="0" smtClean="0"/>
              <a:t>H</a:t>
            </a:r>
            <a:r>
              <a:rPr lang="cs-CZ" b="1" baseline="-25000" dirty="0" smtClean="0"/>
              <a:t>2</a:t>
            </a:r>
            <a:r>
              <a:rPr lang="cs-CZ" b="1" dirty="0" smtClean="0"/>
              <a:t>O</a:t>
            </a:r>
            <a:br>
              <a:rPr lang="cs-CZ" b="1" dirty="0" smtClean="0"/>
            </a:br>
            <a:r>
              <a:rPr lang="cs-CZ" b="1" dirty="0" smtClean="0"/>
              <a:t> </a:t>
            </a:r>
            <a:br>
              <a:rPr lang="cs-CZ" b="1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b="1" dirty="0"/>
              <a:t>HNO</a:t>
            </a:r>
            <a:r>
              <a:rPr lang="cs-CZ" b="1" baseline="-25000" dirty="0"/>
              <a:t>3</a:t>
            </a:r>
            <a:r>
              <a:rPr lang="cs-CZ" b="1" dirty="0"/>
              <a:t> + </a:t>
            </a:r>
            <a:r>
              <a:rPr lang="cs-CZ" b="1" dirty="0" err="1"/>
              <a:t>Pb</a:t>
            </a:r>
            <a:r>
              <a:rPr lang="cs-CZ" b="1" dirty="0"/>
              <a:t>(OH)</a:t>
            </a:r>
            <a:r>
              <a:rPr lang="cs-CZ" b="1" baseline="-25000" dirty="0"/>
              <a:t>2</a:t>
            </a:r>
            <a:r>
              <a:rPr lang="cs-CZ" b="1" dirty="0"/>
              <a:t> → </a:t>
            </a:r>
            <a:r>
              <a:rPr lang="cs-CZ" b="1" dirty="0" err="1"/>
              <a:t>Pb</a:t>
            </a:r>
            <a:r>
              <a:rPr lang="cs-CZ" b="1" dirty="0"/>
              <a:t>(NO</a:t>
            </a:r>
            <a:r>
              <a:rPr lang="cs-CZ" b="1" baseline="-25000" dirty="0"/>
              <a:t>3</a:t>
            </a:r>
            <a:r>
              <a:rPr lang="cs-CZ" b="1" dirty="0"/>
              <a:t>)</a:t>
            </a:r>
            <a:r>
              <a:rPr lang="cs-CZ" b="1" baseline="-25000" dirty="0"/>
              <a:t>2</a:t>
            </a:r>
            <a:r>
              <a:rPr lang="cs-CZ" b="1" dirty="0"/>
              <a:t> + H</a:t>
            </a:r>
            <a:r>
              <a:rPr lang="cs-CZ" b="1" baseline="-25000" dirty="0"/>
              <a:t>2</a:t>
            </a:r>
            <a:r>
              <a:rPr lang="cs-CZ" b="1" dirty="0"/>
              <a:t>O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51858" y="5876773"/>
            <a:ext cx="8946541" cy="4195481"/>
          </a:xfr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523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Fe(OH)3 + 3 HCl → FeCl3 + 3 H2O </a:t>
            </a:r>
            <a:r>
              <a:rPr lang="pt-BR" dirty="0"/>
              <a:t/>
            </a:r>
            <a:br>
              <a:rPr lang="pt-BR" dirty="0"/>
            </a:br>
            <a:r>
              <a:rPr lang="cs-CZ" b="1" dirty="0"/>
              <a:t>3Ca(OH)2 + 2 H3PO4 → Ca3(PO4)2 + 6 H2O </a:t>
            </a:r>
            <a:r>
              <a:rPr lang="cs-CZ" dirty="0"/>
              <a:t/>
            </a:r>
            <a:br>
              <a:rPr lang="cs-CZ" dirty="0"/>
            </a:br>
            <a:r>
              <a:rPr lang="cs-CZ" b="1" dirty="0"/>
              <a:t>2K + H2SO4 → K2SO4 + H2 </a:t>
            </a:r>
            <a:r>
              <a:rPr lang="cs-CZ" dirty="0"/>
              <a:t/>
            </a:r>
            <a:br>
              <a:rPr lang="cs-CZ" dirty="0"/>
            </a:br>
            <a:r>
              <a:rPr lang="it-IT" b="1" dirty="0"/>
              <a:t>2AgNO3 + Pb → Pb(NO3)2 + 2 Ag </a:t>
            </a:r>
            <a:r>
              <a:rPr lang="it-IT" dirty="0"/>
              <a:t/>
            </a:r>
            <a:br>
              <a:rPr lang="it-IT" dirty="0"/>
            </a:br>
            <a:r>
              <a:rPr lang="pt-BR" b="1" dirty="0"/>
              <a:t>Fe(NO2)2 + 2 Na → 2 NaNO2 + Fe </a:t>
            </a:r>
            <a:r>
              <a:rPr lang="pt-BR" dirty="0"/>
              <a:t/>
            </a:r>
            <a:br>
              <a:rPr lang="pt-BR" dirty="0"/>
            </a:br>
            <a:r>
              <a:rPr lang="cs-CZ" b="1" dirty="0"/>
              <a:t>H2SiO3 + </a:t>
            </a:r>
            <a:r>
              <a:rPr lang="cs-CZ" b="1" dirty="0" err="1"/>
              <a:t>Zn</a:t>
            </a:r>
            <a:r>
              <a:rPr lang="cs-CZ" b="1" dirty="0"/>
              <a:t> → ZnSiO3 + H2 </a:t>
            </a:r>
            <a:r>
              <a:rPr lang="cs-CZ" dirty="0"/>
              <a:t/>
            </a:r>
            <a:br>
              <a:rPr lang="cs-CZ" dirty="0"/>
            </a:br>
            <a:r>
              <a:rPr lang="cs-CZ" b="1" dirty="0"/>
              <a:t>CO2 + H2O → H2CO3 </a:t>
            </a:r>
            <a:r>
              <a:rPr lang="cs-CZ" dirty="0"/>
              <a:t/>
            </a:r>
            <a:br>
              <a:rPr lang="cs-CZ" dirty="0"/>
            </a:br>
            <a:r>
              <a:rPr lang="cs-CZ" b="1" dirty="0"/>
              <a:t>Al(MnO4)3 + 3 K → 3 KMnO4 + Al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8087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Mg + 2 H2O → Mg(OH)2 + H2 </a:t>
            </a:r>
            <a:r>
              <a:rPr lang="pt-BR" dirty="0"/>
              <a:t/>
            </a:r>
            <a:br>
              <a:rPr lang="pt-BR" dirty="0"/>
            </a:br>
            <a:r>
              <a:rPr lang="cs-CZ" b="1" dirty="0" err="1"/>
              <a:t>Pb</a:t>
            </a:r>
            <a:r>
              <a:rPr lang="cs-CZ" b="1" dirty="0"/>
              <a:t> + H2O → </a:t>
            </a:r>
            <a:r>
              <a:rPr lang="cs-CZ" b="1" dirty="0" err="1"/>
              <a:t>PbO</a:t>
            </a:r>
            <a:r>
              <a:rPr lang="cs-CZ" b="1" dirty="0"/>
              <a:t> + H2 </a:t>
            </a:r>
            <a:r>
              <a:rPr lang="cs-CZ" dirty="0"/>
              <a:t/>
            </a:r>
            <a:br>
              <a:rPr lang="cs-CZ" dirty="0"/>
            </a:br>
            <a:r>
              <a:rPr lang="pt-BR" b="1" dirty="0"/>
              <a:t>2Al + 3 H2O → Al2O3 + 3 H2 </a:t>
            </a:r>
            <a:r>
              <a:rPr lang="pt-BR" dirty="0"/>
              <a:t/>
            </a:r>
            <a:br>
              <a:rPr lang="pt-BR" dirty="0"/>
            </a:br>
            <a:r>
              <a:rPr lang="it-IT" b="1" dirty="0"/>
              <a:t>3CuSO4 + 2Al → Al2(SO4)3 + 3 Cu </a:t>
            </a:r>
            <a:r>
              <a:rPr lang="it-IT" dirty="0"/>
              <a:t/>
            </a:r>
            <a:br>
              <a:rPr lang="it-IT" dirty="0"/>
            </a:br>
            <a:r>
              <a:rPr lang="cs-CZ" b="1" dirty="0" err="1"/>
              <a:t>NaOH</a:t>
            </a:r>
            <a:r>
              <a:rPr lang="cs-CZ" b="1" dirty="0"/>
              <a:t> + </a:t>
            </a:r>
            <a:r>
              <a:rPr lang="cs-CZ" b="1" dirty="0" err="1"/>
              <a:t>HCl</a:t>
            </a:r>
            <a:r>
              <a:rPr lang="cs-CZ" b="1" dirty="0"/>
              <a:t> → </a:t>
            </a:r>
            <a:r>
              <a:rPr lang="cs-CZ" b="1" dirty="0" err="1"/>
              <a:t>NaCl</a:t>
            </a:r>
            <a:r>
              <a:rPr lang="cs-CZ" b="1" dirty="0"/>
              <a:t> + H2O </a:t>
            </a:r>
            <a:r>
              <a:rPr lang="cs-CZ" dirty="0"/>
              <a:t/>
            </a:r>
            <a:br>
              <a:rPr lang="cs-CZ" dirty="0"/>
            </a:br>
            <a:r>
              <a:rPr lang="pl-PL" b="1" dirty="0"/>
              <a:t>H3PO4 + 3 KOH → K3PO4 + 3 H2O </a:t>
            </a:r>
            <a:r>
              <a:rPr lang="pl-PL" dirty="0"/>
              <a:t/>
            </a:r>
            <a:br>
              <a:rPr lang="pl-PL" dirty="0"/>
            </a:br>
            <a:r>
              <a:rPr lang="pl-PL" b="1" dirty="0"/>
              <a:t>ZnSO4 + 2 Na → Na2SO4 + Zn </a:t>
            </a:r>
            <a:r>
              <a:rPr lang="pl-PL" dirty="0"/>
              <a:t/>
            </a:r>
            <a:br>
              <a:rPr lang="pl-PL" dirty="0"/>
            </a:br>
            <a:r>
              <a:rPr lang="cs-CZ" b="1" dirty="0"/>
              <a:t>Ni3(BO3)2 + 3 Mg → Mg3(BO3)2 + 3 Ni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2971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Zn3(PO4)2 + 6 </a:t>
            </a:r>
            <a:r>
              <a:rPr lang="cs-CZ" b="1" dirty="0" err="1"/>
              <a:t>Li</a:t>
            </a:r>
            <a:r>
              <a:rPr lang="cs-CZ" b="1" dirty="0"/>
              <a:t> → 2 Li3PO4 + 3 </a:t>
            </a:r>
            <a:r>
              <a:rPr lang="cs-CZ" b="1" dirty="0" err="1"/>
              <a:t>Zn</a:t>
            </a:r>
            <a:r>
              <a:rPr lang="cs-CZ" b="1" dirty="0"/>
              <a:t> </a:t>
            </a:r>
            <a:r>
              <a:rPr lang="cs-CZ" dirty="0"/>
              <a:t/>
            </a:r>
            <a:br>
              <a:rPr lang="cs-CZ" dirty="0"/>
            </a:br>
            <a:r>
              <a:rPr lang="cs-CZ" b="1" dirty="0"/>
              <a:t>H2SO4 + 2 KOH → K2SO4 + 2 H2O </a:t>
            </a:r>
            <a:r>
              <a:rPr lang="cs-CZ" dirty="0"/>
              <a:t/>
            </a:r>
            <a:br>
              <a:rPr lang="cs-CZ" dirty="0"/>
            </a:br>
            <a:r>
              <a:rPr lang="pt-BR" b="1" dirty="0"/>
              <a:t>2HNO3 + Pb(OH)2 → Pb(NO3)2 + 2 H2O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5168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7131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    </a:t>
            </a:r>
            <a:r>
              <a:rPr lang="cs-CZ" b="1" dirty="0" smtClean="0"/>
              <a:t>H</a:t>
            </a:r>
            <a:r>
              <a:rPr lang="cs-CZ" b="1" baseline="-25000" dirty="0" smtClean="0"/>
              <a:t>2</a:t>
            </a:r>
            <a:r>
              <a:rPr lang="cs-CZ" b="1" dirty="0" smtClean="0"/>
              <a:t>   +   O</a:t>
            </a:r>
            <a:r>
              <a:rPr lang="cs-CZ" b="1" baseline="-25000" dirty="0" smtClean="0"/>
              <a:t>2</a:t>
            </a:r>
            <a:r>
              <a:rPr lang="cs-CZ" b="1" dirty="0" smtClean="0"/>
              <a:t>   </a:t>
            </a:r>
            <a:r>
              <a:rPr lang="cs-CZ" b="1" dirty="0" smtClean="0">
                <a:sym typeface="Wingdings" panose="05000000000000000000" pitchFamily="2" charset="2"/>
              </a:rPr>
              <a:t>   H</a:t>
            </a:r>
            <a:r>
              <a:rPr lang="cs-CZ" b="1" baseline="-25000" dirty="0" smtClean="0">
                <a:sym typeface="Wingdings" panose="05000000000000000000" pitchFamily="2" charset="2"/>
              </a:rPr>
              <a:t>2</a:t>
            </a:r>
            <a:r>
              <a:rPr lang="cs-CZ" b="1" dirty="0" smtClean="0">
                <a:sym typeface="Wingdings" panose="05000000000000000000" pitchFamily="2" charset="2"/>
              </a:rPr>
              <a:t>O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6193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 </a:t>
            </a:r>
            <a:r>
              <a:rPr lang="cs-CZ" dirty="0" smtClean="0"/>
              <a:t>  </a:t>
            </a:r>
            <a:r>
              <a:rPr lang="cs-CZ" b="1" dirty="0" smtClean="0"/>
              <a:t>H</a:t>
            </a:r>
            <a:r>
              <a:rPr lang="cs-CZ" b="1" baseline="-25000" dirty="0" smtClean="0"/>
              <a:t>2</a:t>
            </a:r>
            <a:r>
              <a:rPr lang="cs-CZ" b="1" dirty="0" smtClean="0"/>
              <a:t>   </a:t>
            </a:r>
            <a:r>
              <a:rPr lang="cs-CZ" b="1" dirty="0"/>
              <a:t>+   </a:t>
            </a:r>
            <a:r>
              <a:rPr lang="cs-CZ" b="1" dirty="0" smtClean="0"/>
              <a:t>N</a:t>
            </a:r>
            <a:r>
              <a:rPr lang="cs-CZ" b="1" baseline="-25000" dirty="0" smtClean="0"/>
              <a:t>2</a:t>
            </a:r>
            <a:r>
              <a:rPr lang="cs-CZ" b="1" dirty="0" smtClean="0"/>
              <a:t>   </a:t>
            </a:r>
            <a:r>
              <a:rPr lang="cs-CZ" b="1" dirty="0">
                <a:sym typeface="Wingdings" panose="05000000000000000000" pitchFamily="2" charset="2"/>
              </a:rPr>
              <a:t>   </a:t>
            </a:r>
            <a:r>
              <a:rPr lang="cs-CZ" b="1" dirty="0" smtClean="0">
                <a:sym typeface="Wingdings" panose="05000000000000000000" pitchFamily="2" charset="2"/>
              </a:rPr>
              <a:t>NH</a:t>
            </a:r>
            <a:r>
              <a:rPr lang="cs-CZ" b="1" baseline="-25000" dirty="0" smtClean="0">
                <a:sym typeface="Wingdings" panose="05000000000000000000" pitchFamily="2" charset="2"/>
              </a:rPr>
              <a:t>3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2992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    </a:t>
            </a:r>
            <a:r>
              <a:rPr lang="cs-CZ" b="1" dirty="0" err="1" smtClean="0"/>
              <a:t>Fe</a:t>
            </a:r>
            <a:r>
              <a:rPr lang="cs-CZ" b="1" dirty="0" smtClean="0"/>
              <a:t>   +  Cl</a:t>
            </a:r>
            <a:r>
              <a:rPr lang="cs-CZ" b="1" baseline="-25000" dirty="0" smtClean="0"/>
              <a:t>2</a:t>
            </a:r>
            <a:r>
              <a:rPr lang="cs-CZ" b="1" dirty="0" smtClean="0"/>
              <a:t>   </a:t>
            </a:r>
            <a:r>
              <a:rPr lang="cs-CZ" b="1" dirty="0" smtClean="0">
                <a:sym typeface="Wingdings" panose="05000000000000000000" pitchFamily="2" charset="2"/>
              </a:rPr>
              <a:t>   FeCl</a:t>
            </a:r>
            <a:r>
              <a:rPr lang="cs-CZ" b="1" baseline="-25000" dirty="0" smtClean="0">
                <a:sym typeface="Wingdings" panose="05000000000000000000" pitchFamily="2" charset="2"/>
              </a:rPr>
              <a:t>3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2684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     </a:t>
            </a:r>
            <a:r>
              <a:rPr lang="cs-CZ" b="1" dirty="0" err="1" smtClean="0"/>
              <a:t>Fe</a:t>
            </a:r>
            <a:r>
              <a:rPr lang="cs-CZ" b="1" dirty="0" smtClean="0"/>
              <a:t>   +   O</a:t>
            </a:r>
            <a:r>
              <a:rPr lang="cs-CZ" b="1" baseline="-25000" dirty="0" smtClean="0"/>
              <a:t>2</a:t>
            </a:r>
            <a:r>
              <a:rPr lang="cs-CZ" b="1" dirty="0" smtClean="0"/>
              <a:t>   </a:t>
            </a:r>
            <a:r>
              <a:rPr lang="cs-CZ" b="1" dirty="0" smtClean="0">
                <a:sym typeface="Wingdings" panose="05000000000000000000" pitchFamily="2" charset="2"/>
              </a:rPr>
              <a:t>   Fe</a:t>
            </a:r>
            <a:r>
              <a:rPr lang="cs-CZ" b="1" baseline="-25000" dirty="0" smtClean="0">
                <a:sym typeface="Wingdings" panose="05000000000000000000" pitchFamily="2" charset="2"/>
              </a:rPr>
              <a:t>2</a:t>
            </a:r>
            <a:r>
              <a:rPr lang="cs-CZ" b="1" dirty="0" smtClean="0">
                <a:sym typeface="Wingdings" panose="05000000000000000000" pitchFamily="2" charset="2"/>
              </a:rPr>
              <a:t>O</a:t>
            </a:r>
            <a:r>
              <a:rPr lang="cs-CZ" b="1" baseline="-25000" dirty="0" smtClean="0">
                <a:sym typeface="Wingdings" panose="05000000000000000000" pitchFamily="2" charset="2"/>
              </a:rPr>
              <a:t>3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973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     Al   +   O</a:t>
            </a:r>
            <a:r>
              <a:rPr lang="cs-CZ" b="1" baseline="-25000" dirty="0" smtClean="0"/>
              <a:t>2</a:t>
            </a:r>
            <a:r>
              <a:rPr lang="cs-CZ" b="1" dirty="0" smtClean="0"/>
              <a:t>   </a:t>
            </a:r>
            <a:r>
              <a:rPr lang="cs-CZ" b="1" dirty="0" smtClean="0">
                <a:sym typeface="Wingdings" panose="05000000000000000000" pitchFamily="2" charset="2"/>
              </a:rPr>
              <a:t>   Al</a:t>
            </a:r>
            <a:r>
              <a:rPr lang="cs-CZ" b="1" baseline="-25000" dirty="0" smtClean="0">
                <a:sym typeface="Wingdings" panose="05000000000000000000" pitchFamily="2" charset="2"/>
              </a:rPr>
              <a:t>2</a:t>
            </a:r>
            <a:r>
              <a:rPr lang="cs-CZ" b="1" dirty="0" smtClean="0">
                <a:sym typeface="Wingdings" panose="05000000000000000000" pitchFamily="2" charset="2"/>
              </a:rPr>
              <a:t>O</a:t>
            </a:r>
            <a:r>
              <a:rPr lang="cs-CZ" b="1" baseline="-25000" dirty="0" smtClean="0">
                <a:sym typeface="Wingdings" panose="05000000000000000000" pitchFamily="2" charset="2"/>
              </a:rPr>
              <a:t>3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8657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 </a:t>
            </a:r>
            <a:r>
              <a:rPr lang="cs-CZ" dirty="0" smtClean="0"/>
              <a:t>    </a:t>
            </a:r>
            <a:r>
              <a:rPr lang="cs-CZ" b="1" dirty="0" err="1" smtClean="0"/>
              <a:t>Zn</a:t>
            </a:r>
            <a:r>
              <a:rPr lang="cs-CZ" b="1" dirty="0" smtClean="0"/>
              <a:t>   +   </a:t>
            </a:r>
            <a:r>
              <a:rPr lang="cs-CZ" b="1" dirty="0" err="1" smtClean="0"/>
              <a:t>HCl</a:t>
            </a:r>
            <a:r>
              <a:rPr lang="cs-CZ" b="1" dirty="0" smtClean="0"/>
              <a:t>   </a:t>
            </a:r>
            <a:r>
              <a:rPr lang="cs-CZ" b="1" dirty="0" smtClean="0">
                <a:sym typeface="Wingdings" panose="05000000000000000000" pitchFamily="2" charset="2"/>
              </a:rPr>
              <a:t>   ZnCl</a:t>
            </a:r>
            <a:r>
              <a:rPr lang="cs-CZ" b="1" baseline="-25000" dirty="0" smtClean="0">
                <a:sym typeface="Wingdings" panose="05000000000000000000" pitchFamily="2" charset="2"/>
              </a:rPr>
              <a:t>2</a:t>
            </a:r>
            <a:r>
              <a:rPr lang="cs-CZ" b="1" dirty="0" smtClean="0">
                <a:sym typeface="Wingdings" panose="05000000000000000000" pitchFamily="2" charset="2"/>
              </a:rPr>
              <a:t>   +   H</a:t>
            </a:r>
            <a:r>
              <a:rPr lang="cs-CZ" b="1" baseline="-25000" dirty="0" smtClean="0">
                <a:sym typeface="Wingdings" panose="05000000000000000000" pitchFamily="2" charset="2"/>
              </a:rPr>
              <a:t>2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0377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    </a:t>
            </a:r>
            <a:r>
              <a:rPr lang="cs-CZ" b="1" dirty="0" smtClean="0"/>
              <a:t>Se</a:t>
            </a:r>
            <a:r>
              <a:rPr lang="cs-CZ" b="1" baseline="-25000" dirty="0" smtClean="0"/>
              <a:t>2</a:t>
            </a:r>
            <a:r>
              <a:rPr lang="cs-CZ" b="1" dirty="0" smtClean="0"/>
              <a:t>Cl</a:t>
            </a:r>
            <a:r>
              <a:rPr lang="cs-CZ" b="1" baseline="-25000" dirty="0" smtClean="0"/>
              <a:t>2   </a:t>
            </a:r>
            <a:r>
              <a:rPr lang="cs-CZ" b="1" dirty="0" smtClean="0"/>
              <a:t> </a:t>
            </a:r>
            <a:r>
              <a:rPr lang="cs-CZ" b="1" dirty="0" smtClean="0">
                <a:sym typeface="Wingdings" panose="05000000000000000000" pitchFamily="2" charset="2"/>
              </a:rPr>
              <a:t>   Se   +   SeCl</a:t>
            </a:r>
            <a:r>
              <a:rPr lang="cs-CZ" b="1" baseline="-25000" dirty="0" smtClean="0">
                <a:sym typeface="Wingdings" panose="05000000000000000000" pitchFamily="2" charset="2"/>
              </a:rPr>
              <a:t>4</a:t>
            </a:r>
            <a:endParaRPr lang="cs-CZ" b="1" baseline="-25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0878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90</TotalTime>
  <Words>166</Words>
  <Application>Microsoft Office PowerPoint</Application>
  <PresentationFormat>Širokoúhlá obrazovka</PresentationFormat>
  <Paragraphs>27</Paragraphs>
  <Slides>25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30" baseType="lpstr">
      <vt:lpstr>Arial</vt:lpstr>
      <vt:lpstr>Century Gothic</vt:lpstr>
      <vt:lpstr>Wingdings</vt:lpstr>
      <vt:lpstr>Wingdings 3</vt:lpstr>
      <vt:lpstr>Ion</vt:lpstr>
      <vt:lpstr>Chemické rovnice</vt:lpstr>
      <vt:lpstr>     Na   +   Cl2      NaCl</vt:lpstr>
      <vt:lpstr>     H2   +   O2      H2O</vt:lpstr>
      <vt:lpstr>   H2   +   N2      NH3</vt:lpstr>
      <vt:lpstr>     Fe   +  Cl2      FeCl3</vt:lpstr>
      <vt:lpstr>     Fe   +   O2      Fe2O3</vt:lpstr>
      <vt:lpstr>     Al   +   O2      Al2O3</vt:lpstr>
      <vt:lpstr>     Zn   +   HCl      ZnCl2   +   H2</vt:lpstr>
      <vt:lpstr>     Se2Cl2       Se   +   SeCl4</vt:lpstr>
      <vt:lpstr>     KClO3      KClO4   +   KCl</vt:lpstr>
      <vt:lpstr>  Fe(OH)3 + HCl → FeCl3 + H2O </vt:lpstr>
      <vt:lpstr>Ca(OH)2 + H3PO4 → Ca3(PO4)2 + H2O </vt:lpstr>
      <vt:lpstr>K + H2SO4 → K2SO4 + H2 </vt:lpstr>
      <vt:lpstr>AgNO3 + Pb → Pb(NO3)2 + Ag </vt:lpstr>
      <vt:lpstr>Fe(NO2)2 + Na → NaNO2 + Fe </vt:lpstr>
      <vt:lpstr>H2SiO3 + Zn → ZnSiO3 + H2 </vt:lpstr>
      <vt:lpstr>CO2 + H2O → H2CO3  </vt:lpstr>
      <vt:lpstr>Al(MnO4)3 + K → KMnO4 + Al </vt:lpstr>
      <vt:lpstr>Mg + H2O → Mg(OH)2 + H2   Pb + H2O → PbO + H2   Al + H2O → Al2O3 + H2   CuSO4 + Al → Al2(SO4)3 + Cu </vt:lpstr>
      <vt:lpstr>NaOH + HCl → NaCl + H2O   H3PO4 + KOH → K3PO4 + H2O   ZnSO4 + Na → Na2SO4 + Zn   Ni3(BO3)2 + Mg → Mg3(BO3)2 + Ni </vt:lpstr>
      <vt:lpstr>Zn3(PO4)2 + Li → Li3PO4 + Zn    H2SO4 + KOH → K2SO4 + H2O    HNO3 + Pb(OH)2 → Pb(NO3)2 + H2O </vt:lpstr>
      <vt:lpstr>Fe(OH)3 + 3 HCl → FeCl3 + 3 H2O  3Ca(OH)2 + 2 H3PO4 → Ca3(PO4)2 + 6 H2O  2K + H2SO4 → K2SO4 + H2  2AgNO3 + Pb → Pb(NO3)2 + 2 Ag  Fe(NO2)2 + 2 Na → 2 NaNO2 + Fe  H2SiO3 + Zn → ZnSiO3 + H2  CO2 + H2O → H2CO3  Al(MnO4)3 + 3 K → 3 KMnO4 + Al </vt:lpstr>
      <vt:lpstr>Mg + 2 H2O → Mg(OH)2 + H2  Pb + H2O → PbO + H2  2Al + 3 H2O → Al2O3 + 3 H2  3CuSO4 + 2Al → Al2(SO4)3 + 3 Cu  NaOH + HCl → NaCl + H2O  H3PO4 + 3 KOH → K3PO4 + 3 H2O  ZnSO4 + 2 Na → Na2SO4 + Zn  Ni3(BO3)2 + 3 Mg → Mg3(BO3)2 + 3 Ni </vt:lpstr>
      <vt:lpstr>Zn3(PO4)2 + 6 Li → 2 Li3PO4 + 3 Zn  H2SO4 + 2 KOH → K2SO4 + 2 H2O  2HNO3 + Pb(OH)2 → Pb(NO3)2 + 2 H2O </vt:lpstr>
      <vt:lpstr>Prezentace aplikace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Chemické rovnice</dc:title>
  <dc:creator>Dočkalová Karla - ZŠ a MŠ Štramberk</dc:creator>
  <cp:lastModifiedBy>Dočkalová Karla - ZŠ a MŠ Štramberk</cp:lastModifiedBy>
  <cp:revision>7</cp:revision>
  <dcterms:created xsi:type="dcterms:W3CDTF">2016-02-22T18:56:49Z</dcterms:created>
  <dcterms:modified xsi:type="dcterms:W3CDTF">2016-02-23T10:30:59Z</dcterms:modified>
</cp:coreProperties>
</file>